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5" r:id="rId4"/>
    <p:sldId id="279" r:id="rId5"/>
    <p:sldId id="27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70" r:id="rId14"/>
    <p:sldId id="266" r:id="rId15"/>
    <p:sldId id="276" r:id="rId16"/>
    <p:sldId id="277" r:id="rId17"/>
    <p:sldId id="273" r:id="rId18"/>
    <p:sldId id="272" r:id="rId19"/>
    <p:sldId id="264" r:id="rId20"/>
    <p:sldId id="265" r:id="rId21"/>
    <p:sldId id="267" r:id="rId22"/>
    <p:sldId id="268" r:id="rId23"/>
    <p:sldId id="269" r:id="rId24"/>
    <p:sldId id="271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065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01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20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005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14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82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99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25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56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53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11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59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46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1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76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FBC4B7-11E8-458F-B7F0-44EE0AD7FF30}" type="datetimeFigureOut">
              <a:rPr lang="ru-RU" smtClean="0"/>
              <a:t>10.11.2014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25D8B77-D6C5-4B49-812B-E5630A24A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50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Внутренний мир русской избы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962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Интерьер русской изб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31" y="1143001"/>
            <a:ext cx="6434717" cy="432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041148" y="633845"/>
            <a:ext cx="453043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Ребята, какие предметы, вещи находились в крестьянской избе?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Мебели в избе было немного, да и разнообразием она не отличалась – стол, лавки скамьи, посудные полки, полати.</a:t>
            </a:r>
          </a:p>
          <a:p>
            <a:pPr algn="just"/>
            <a:r>
              <a:rPr lang="ru-RU" dirty="0" smtClean="0">
                <a:solidFill>
                  <a:srgbClr val="000000"/>
                </a:solidFill>
                <a:latin typeface="Verdana" panose="020B0604030504040204" pitchFamily="34" charset="0"/>
              </a:rPr>
              <a:t>Кто 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теперь сразу ответит, чем различаются </a:t>
            </a:r>
            <a:r>
              <a:rPr lang="ru-RU" u="sng" dirty="0">
                <a:solidFill>
                  <a:srgbClr val="000000"/>
                </a:solidFill>
                <a:latin typeface="Verdana" panose="020B0604030504040204" pitchFamily="34" charset="0"/>
              </a:rPr>
              <a:t>лавка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 и </a:t>
            </a:r>
            <a:r>
              <a:rPr lang="ru-RU" u="sng" dirty="0">
                <a:solidFill>
                  <a:srgbClr val="000000"/>
                </a:solidFill>
                <a:latin typeface="Verdana" panose="020B0604030504040204" pitchFamily="34" charset="0"/>
              </a:rPr>
              <a:t>скамья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? Разница есть и достаточно существенная.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Лавка неподвижно укреплялась вдоль стены избы и чаще всего была лишена стоек, а скамья была снабжена ножками, ее передвигали. Место на лавке считалось более престижным, чем на скамье: гость мог судить об отношении к нему хозяев, смотря по тому, куда его сажали - на лавку или на скамью.</a:t>
            </a:r>
          </a:p>
          <a:p>
            <a:pPr algn="just"/>
            <a:endParaRPr lang="ru-RU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98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Декор русской избы картинки - Самодельны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82" y="669492"/>
            <a:ext cx="7793182" cy="562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Русская изба картинка. Фото-сайт о моде и стиле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565583"/>
            <a:ext cx="7419108" cy="54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876309" y="565583"/>
            <a:ext cx="38342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Как вы думаете, из какого материала была изготовлена посуда крестьян? Она изготовлена была из дерева и глины. Из бересты делали </a:t>
            </a:r>
            <a:r>
              <a:rPr lang="ru-RU" dirty="0" smtClean="0">
                <a:solidFill>
                  <a:srgbClr val="000000"/>
                </a:solidFill>
                <a:latin typeface="Verdana" panose="020B0604030504040204" pitchFamily="34" charset="0"/>
              </a:rPr>
              <a:t>различные 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лукошки, короба, </a:t>
            </a:r>
            <a:r>
              <a:rPr lang="ru-RU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набирухи</a:t>
            </a:r>
            <a:r>
              <a:rPr lang="ru-RU" dirty="0" smtClean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для сбора ягод.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876308" y="2596908"/>
            <a:ext cx="37615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На обеденный стол крестьянина ставилась большая чаша - одна на всю семью. Размеры ее порой доходили до полуметра в диаметре. Ели деревянными ложками. Народные мастера создавали из дерева удивительные по красоте формы чаши, тарелки, блюда, украшали их резьбой и росписью.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Предметы народного бы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4" y="1348403"/>
            <a:ext cx="5156726" cy="390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20" y="768927"/>
            <a:ext cx="6184085" cy="506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50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История прял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73" y="270163"/>
            <a:ext cx="3972836" cy="435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Что такое:: аксессуары для дома в русском стиле - Полезные советы, консультации специалистов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09" y="270163"/>
            <a:ext cx="5394079" cy="435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 flipH="1">
            <a:off x="9855288" y="563618"/>
            <a:ext cx="17097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Особое место в каждом доме занимал еще один предмет, который сопровождал девушек и женщин на протяжении всей её жизни. Что это? (прялка)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27365" y="4781223"/>
            <a:ext cx="92063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</a:rPr>
              <a:t>Прялка была не только орудием труда , но и произведением искусства. Её украшали резьбой, росписью. Прялка был подарком. Здесь творческая фантазия не знала границ. И среди прялок, сохранившихся до наших дней нет ни одной одинаковой. Прялка состоит из лопасти, ножки и донца.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986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982133"/>
            <a:ext cx="9601197" cy="62845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Наглядные пособия выполненные к уроку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5" t="27293" r="17651" b="15356"/>
          <a:stretch/>
        </p:blipFill>
        <p:spPr>
          <a:xfrm rot="5400000">
            <a:off x="7602467" y="2362973"/>
            <a:ext cx="3730345" cy="26007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3" t="25979" r="21165" b="17982"/>
          <a:stretch/>
        </p:blipFill>
        <p:spPr>
          <a:xfrm rot="5400000">
            <a:off x="4106318" y="2222298"/>
            <a:ext cx="3778468" cy="29302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t="27665" r="26739" b="17497"/>
          <a:stretch/>
        </p:blipFill>
        <p:spPr>
          <a:xfrm rot="5400000">
            <a:off x="855505" y="2469938"/>
            <a:ext cx="3782290" cy="24869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850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711969"/>
            <a:ext cx="9601197" cy="940186"/>
          </a:xfrm>
        </p:spPr>
        <p:txBody>
          <a:bodyPr/>
          <a:lstStyle/>
          <a:p>
            <a:r>
              <a:rPr lang="ru-RU" dirty="0" smtClean="0"/>
              <a:t>Работы учеников 5 класса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t="17919" r="3960" b="1156"/>
          <a:stretch/>
        </p:blipFill>
        <p:spPr>
          <a:xfrm>
            <a:off x="342900" y="1548247"/>
            <a:ext cx="3886200" cy="29094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26038" r="19009" b="18090"/>
          <a:stretch/>
        </p:blipFill>
        <p:spPr>
          <a:xfrm rot="5400000">
            <a:off x="3694162" y="2263289"/>
            <a:ext cx="4287587" cy="28575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7" t="21817" r="5890" b="8725"/>
          <a:stretch/>
        </p:blipFill>
        <p:spPr>
          <a:xfrm>
            <a:off x="7457207" y="1953492"/>
            <a:ext cx="4097484" cy="2649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4304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/>
              <a:t>КОНСТРУКЦИЯ И ДЕКОР ПРЕДМЕТОВ НАРОДНОГО БЫТА И ТРУДА</a:t>
            </a:r>
            <a:endParaRPr lang="ru-RU" sz="5400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7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Конспект урока по изо 5 класс. Тема: Конструкция, декор предметов народного быта и труд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209" y="948025"/>
            <a:ext cx="7117484" cy="493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усские прялки- и обрядовость связанная с прядением &quot; uaisp.ru - Фото катастроф, Фен Шуй, Вселенная, Тусовка знаменитостей, Цив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469" y="647989"/>
            <a:ext cx="8039539" cy="52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0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7" cy="21282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1194954"/>
            <a:ext cx="9601196" cy="4680913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Цели </a:t>
            </a:r>
            <a:r>
              <a:rPr lang="ru-RU" b="1" dirty="0"/>
              <a:t>урока: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-знакомство учащихся с внутренним убранством </a:t>
            </a:r>
            <a:r>
              <a:rPr lang="ru-RU" dirty="0"/>
              <a:t>русской избы;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-формирование эстетических вкусов, убеждений;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-развитие чувства патриотизма, интереса к истории и культуре своего народа, к сокровищам народного творчества.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 </a:t>
            </a:r>
            <a:r>
              <a:rPr lang="ru-RU" b="1" dirty="0" smtClean="0"/>
              <a:t>Задачи: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95400" y="3535410"/>
            <a:ext cx="83923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Helvetica Neue"/>
              </a:rPr>
              <a:t>-Образовательная</a:t>
            </a:r>
            <a:r>
              <a:rPr lang="ru-RU" dirty="0">
                <a:solidFill>
                  <a:srgbClr val="000000"/>
                </a:solidFill>
                <a:latin typeface="Helvetica Neue"/>
              </a:rPr>
              <a:t>: расширение знаний учащихся о резных и расписных </a:t>
            </a:r>
            <a:endParaRPr lang="ru-RU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Helvetica Neue"/>
              </a:rPr>
              <a:t>    элементах</a:t>
            </a:r>
            <a:r>
              <a:rPr lang="ru-RU" dirty="0">
                <a:solidFill>
                  <a:srgbClr val="000000"/>
                </a:solidFill>
                <a:latin typeface="Helvetica Neue"/>
              </a:rPr>
              <a:t>, применяемых для украшения русской </a:t>
            </a:r>
            <a:r>
              <a:rPr lang="ru-RU" dirty="0" smtClean="0">
                <a:solidFill>
                  <a:srgbClr val="000000"/>
                </a:solidFill>
                <a:latin typeface="Helvetica Neue"/>
              </a:rPr>
              <a:t>избы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-</a:t>
            </a:r>
            <a:r>
              <a:rPr lang="ru-RU" dirty="0" smtClean="0">
                <a:solidFill>
                  <a:srgbClr val="000000"/>
                </a:solidFill>
                <a:latin typeface="Helvetica Neue"/>
              </a:rPr>
              <a:t>Развивающая</a:t>
            </a:r>
            <a:r>
              <a:rPr lang="ru-RU" dirty="0">
                <a:solidFill>
                  <a:srgbClr val="000000"/>
                </a:solidFill>
                <a:latin typeface="Helvetica Neue"/>
              </a:rPr>
              <a:t>: развитие творческого воображения, фантазии, </a:t>
            </a:r>
            <a:r>
              <a:rPr lang="ru-RU" dirty="0" smtClean="0">
                <a:solidFill>
                  <a:srgbClr val="000000"/>
                </a:solidFill>
                <a:latin typeface="Helvetica Neue"/>
              </a:rPr>
              <a:t>умение     понимать </a:t>
            </a:r>
            <a:r>
              <a:rPr lang="ru-RU" dirty="0">
                <a:solidFill>
                  <a:srgbClr val="000000"/>
                </a:solidFill>
                <a:latin typeface="Helvetica Neue"/>
              </a:rPr>
              <a:t>и ценить прекрасное.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-</a:t>
            </a:r>
            <a:r>
              <a:rPr lang="ru-RU" dirty="0" smtClean="0">
                <a:solidFill>
                  <a:srgbClr val="000000"/>
                </a:solidFill>
                <a:latin typeface="Helvetica Neue"/>
              </a:rPr>
              <a:t>Воспитательная</a:t>
            </a:r>
            <a:r>
              <a:rPr lang="ru-RU" dirty="0">
                <a:solidFill>
                  <a:srgbClr val="000000"/>
                </a:solidFill>
                <a:latin typeface="Helvetica Neue"/>
              </a:rPr>
              <a:t>: способствование эстетическому восприятию действительности через познавательную и практическую деятельность; - воспитание уважительного отношения к культуре и обычаям своего народа, желания приумножить духовно-нравственные традиции.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88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ИЗО. 5 класс. Тема: Конструкция и декор предметов народного 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685800"/>
            <a:ext cx="3171590" cy="55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Интерьер крестьянского дома. Русское застолье - edu.convdocs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26" y="685800"/>
            <a:ext cx="4054811" cy="51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173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Сказка о Мастерах.. Искусств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8" y="488373"/>
            <a:ext cx="538278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Старинное русское ремесло - туеса и ковш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248" y="743238"/>
            <a:ext cx="7623137" cy="349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86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Архив материалов - Персональный сай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32905"/>
            <a:ext cx="8651875" cy="589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7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Мезенская роспись - дерево,темпера,ла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54" y="682335"/>
            <a:ext cx="7803573" cy="54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47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36" y="592280"/>
            <a:ext cx="7454323" cy="558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83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flipV="1">
            <a:off x="1475509" y="820882"/>
            <a:ext cx="9421089" cy="161251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4955" y="1205345"/>
            <a:ext cx="9701642" cy="4670523"/>
          </a:xfrm>
        </p:spPr>
        <p:txBody>
          <a:bodyPr/>
          <a:lstStyle/>
          <a:p>
            <a:r>
              <a:rPr lang="ru-RU" dirty="0" smtClean="0"/>
              <a:t>Оборудование и материалы: компьютер, презентация, мультимедиа-проектор, наглядные пособия.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97527" y="2465430"/>
            <a:ext cx="93102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План урока</a:t>
            </a:r>
          </a:p>
          <a:p>
            <a:r>
              <a:rPr lang="ru-RU" dirty="0"/>
              <a:t>1.Организационный момент.</a:t>
            </a:r>
          </a:p>
          <a:p>
            <a:r>
              <a:rPr lang="ru-RU" dirty="0" smtClean="0"/>
              <a:t>2. Сообщение темы и целей урока.</a:t>
            </a:r>
            <a:endParaRPr lang="ru-RU" dirty="0"/>
          </a:p>
          <a:p>
            <a:r>
              <a:rPr lang="ru-RU" dirty="0" smtClean="0"/>
              <a:t>3</a:t>
            </a:r>
            <a:r>
              <a:rPr lang="ru-RU" dirty="0"/>
              <a:t>. </a:t>
            </a:r>
            <a:r>
              <a:rPr lang="ru-RU" dirty="0" smtClean="0"/>
              <a:t>Формирование новых знаний с демонстрацией наглядного материала.</a:t>
            </a:r>
          </a:p>
          <a:p>
            <a:r>
              <a:rPr lang="ru-RU" dirty="0" smtClean="0"/>
              <a:t>4. Практическая работа учащихся.</a:t>
            </a:r>
          </a:p>
          <a:p>
            <a:r>
              <a:rPr lang="ru-RU" dirty="0" smtClean="0"/>
              <a:t>5. Итог урока. Закрепление знаний. Оценка.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783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748146"/>
            <a:ext cx="9601197" cy="436418"/>
          </a:xfrm>
        </p:spPr>
        <p:txBody>
          <a:bodyPr>
            <a:normAutofit/>
          </a:bodyPr>
          <a:lstStyle/>
          <a:p>
            <a:pPr algn="l"/>
            <a:r>
              <a:rPr lang="ru-RU" sz="1800" dirty="0" smtClean="0"/>
              <a:t>Ожидаемые результаты:</a:t>
            </a:r>
            <a:endParaRPr lang="ru-RU" sz="1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1184564"/>
            <a:ext cx="9601196" cy="4691304"/>
          </a:xfrm>
        </p:spPr>
        <p:txBody>
          <a:bodyPr>
            <a:normAutofit/>
          </a:bodyPr>
          <a:lstStyle/>
          <a:p>
            <a:r>
              <a:rPr lang="ru-RU" sz="1600" dirty="0" smtClean="0"/>
              <a:t>Формирование основ художественной культуры обучающихся как части их общей духовной культуры, развитие эстетического. Эмоционально-ценностного видения окружающего мира, развитие ассоциативного мышления, художественного вкуса и творческого воображения.</a:t>
            </a:r>
          </a:p>
          <a:p>
            <a:r>
              <a:rPr lang="ru-RU" sz="1600" dirty="0" smtClean="0"/>
              <a:t>Формируем и воспитываем уважение к истории культуры своего отечества, выраженной в архитектуре, </a:t>
            </a:r>
          </a:p>
          <a:p>
            <a:r>
              <a:rPr lang="ru-RU" sz="1600" dirty="0" smtClean="0"/>
              <a:t>изобразительном искусстве, в национальных образах, в понимании красоты человека.</a:t>
            </a:r>
          </a:p>
          <a:p>
            <a:r>
              <a:rPr lang="ru-RU" sz="1600" dirty="0" smtClean="0"/>
              <a:t>Формирование активного отношения к традициям художественной культуры как смысловой, эстетической и личностно-значимой ценности.</a:t>
            </a:r>
          </a:p>
          <a:p>
            <a:r>
              <a:rPr lang="ru-RU" sz="1600" dirty="0" smtClean="0"/>
              <a:t>Формирование целостного мировоззрения, соответствующего современному уровню развития науки и общественной практики, учитывающее культурное, языковое, духовное многообразие современного мира.</a:t>
            </a:r>
          </a:p>
          <a:p>
            <a:r>
              <a:rPr lang="ru-RU" sz="1600" dirty="0" smtClean="0"/>
              <a:t>Формирование умения определять понятия, устанавливать связи, строить логические рассуждения и делать выводы.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0533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768928"/>
            <a:ext cx="9601197" cy="394854"/>
          </a:xfrm>
        </p:spPr>
        <p:txBody>
          <a:bodyPr>
            <a:normAutofit/>
          </a:bodyPr>
          <a:lstStyle/>
          <a:p>
            <a:pPr algn="l"/>
            <a:r>
              <a:rPr lang="ru-RU" sz="1800" dirty="0" smtClean="0"/>
              <a:t>Ход урока:</a:t>
            </a:r>
            <a:endParaRPr lang="ru-RU" sz="1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5736" y="1454727"/>
            <a:ext cx="9680861" cy="4421141"/>
          </a:xfrm>
        </p:spPr>
        <p:txBody>
          <a:bodyPr>
            <a:normAutofit fontScale="85000" lnSpcReduction="10000"/>
          </a:bodyPr>
          <a:lstStyle/>
          <a:p>
            <a:r>
              <a:rPr lang="ru-RU" b="1" u="sng" dirty="0"/>
              <a:t>Введение в тему урока.</a:t>
            </a:r>
            <a:endParaRPr lang="ru-RU" dirty="0"/>
          </a:p>
          <a:p>
            <a:r>
              <a:rPr lang="ru-RU" dirty="0"/>
              <a:t>С детских лет мы читали и смотрели русские народные сказки. И часто действие в них развивалось в деревянной избе. Оказывается, в таких избах жили не только сказочные герои, но и крестьяне несколько сотен лет назад.</a:t>
            </a:r>
          </a:p>
          <a:p>
            <a:r>
              <a:rPr lang="ru-RU" dirty="0"/>
              <a:t>Наша жизнь изменилась, изменился и интерьер нашего дома.</a:t>
            </a:r>
          </a:p>
          <a:p>
            <a:r>
              <a:rPr lang="ru-RU" dirty="0"/>
              <a:t>А почему мы на уроках истории, литературы, изо продолжаем изучать историю, культуру, быт нашего народа?</a:t>
            </a:r>
          </a:p>
          <a:p>
            <a:r>
              <a:rPr lang="ru-RU" dirty="0"/>
              <a:t>Народное искусство хранит вековые традиции, передаваемые из поколения в поколение. И эти традиции мы с вами должны знать и чтить.</a:t>
            </a:r>
          </a:p>
          <a:p>
            <a:r>
              <a:rPr lang="ru-RU" dirty="0"/>
              <a:t>Ведь не изучив прошлого, мы не сможем оценить настоящее и будущее нашего народа.</a:t>
            </a:r>
          </a:p>
          <a:p>
            <a:r>
              <a:rPr lang="ru-RU" dirty="0"/>
              <a:t>Теперь давайте внимательнее рассмотрим внутреннее убранство крестьянского дома.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960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38" y="727366"/>
            <a:ext cx="6721279" cy="521623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294417" y="623457"/>
            <a:ext cx="41044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8580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Внутреннее убранство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крестьянского       дома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соответствовало религиозным верованиям и подчинялось быту, занятиям членов семьи.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Главной частью любого дома была комната с печью. Отсюда название всей постройки – изба. Слово «изба» произошло от древнего «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истьба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», «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истопка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». Изначально избой называли только отапливаемую часть дома.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94417" y="4039777"/>
            <a:ext cx="39173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ПЕЧЬ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занимала главное место в избе, являлась душой крестьянского дома. Без печи не было бы избы. Ее расположение определяло планировку избы. Печь обычно ставили в углу справа или слева от входа.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0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Декор Наш стильный Дом - Страница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8" y="501822"/>
            <a:ext cx="6047509" cy="41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556663" y="605236"/>
            <a:ext cx="493568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спользовали печь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варки пищи, выпечки хлеба и пирогов, сушки зерна, рыбы, ягод, овощей, фруктов, грибов, лечебных трав и кореньев. Она лечила все простудные заболевания, с успехом заменяла парную баню.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центре печи располагается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устье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широкое прямоугольное или полукруглое отверстие. За устьем находится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горнило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куда закладывают дрова, ставят посуду с пищей во время ее приготовления.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Перед устьем печи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устраивался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шесток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широкая толстая доска или выступ, на котором размещали горшки, чугунки, чтобы приготовленная пища долго не остывала.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3845" y="4575554"/>
            <a:ext cx="10858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под­шестке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хранили мелкую посуду со специями, которые использо­вали при варке пищи.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Сбоку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печь закрывали стенкой или пристраивали ящик в виде шкафчика с дверцами –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голбец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Часто его расписывали яркими красками, изображали на нем птиц, зверей.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В боковой или передней стене печи делались небольшие ниши-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печурки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в которых сушили мокрые рукавицы, носки, валенки, лучину.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05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Интерьер дома в стиле русской избы. Фото-сайт о моде и стиле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" y="563925"/>
            <a:ext cx="5517573" cy="40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141028" y="935957"/>
            <a:ext cx="53305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Пространство около печи называлось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БАБЬИМ КУТОМ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и считалось рабочим местом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хозяйки. У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печи стояла кочерга, ухват, помело, деревянная (подовая) лопата, ступа с пестом и ручная мельница.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Рядом с печью обязательно висели полотенце и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рукомойник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глиняный кувшин с двумя сливными носиками по сторонам. Под ним стояла деревянная лохань с грязной водой. На полках вдоль стен располагалась крестьянская посуда: горшки, ковши, чашки, миски, ложки, кувшины. Мастерил их из дерева и глины, как правило, хозяин.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00100" y="4582391"/>
            <a:ext cx="104220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69850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Угол напротив печи, слева или справа от двери, был рабочим местом хозяина. Здесь стояла лавка, на которой он иногда спал. Под ней в ящике хранился инструмент. Здесь хозяин занимался мелким ремонтом вещей, что-то мастерил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плел лапти и лукошки, чинил сети, изготавливал деревянную посуду. Рабочее место крестьянина называли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КОНИКОМ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потому что на боковой стороне лавки обычно вырезалась голова коня.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44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Обустройство русской избы. - Ярмарка Мастеров - ручная работа, handma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6" y="1381990"/>
            <a:ext cx="6084185" cy="37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546273" y="622544"/>
            <a:ext cx="5122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Самым почетным местом в избе считался КРАСНЫЙ УГОЛ. Он находился на юго-востоке, в противоположном от печи углу и,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принимая первые лучи солнца, олицетворял собой зарю. Здесь на специальной полочке- божнице - стояли иконы. 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639791" y="2376870"/>
            <a:ext cx="49356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Накануне праздников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в сами праздники перед ними зажигали лампадку.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Важный гость, входящий в избу, у порога первым делом находил глазами красный угол, снимал шапку, трижды осенял себя знамением и низко кланялся образам, а уж потом только здоровался с хозяевами. Согласно обычаю, человек, пришедший в избу, мог пройти в красный угол только по особому приглашению хозяев.</a:t>
            </a:r>
          </a:p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Перед образами вешали на нитке или веревке к потолку голубков, сделанных из сосны или березы. Их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раскрашивали в синий, зеленый, белый и красный цвет. Голубь символизировал Святой дух.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269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412</TotalTime>
  <Words>905</Words>
  <Application>Microsoft Office PowerPoint</Application>
  <PresentationFormat>Широкоэкранный</PresentationFormat>
  <Paragraphs>53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Garamond</vt:lpstr>
      <vt:lpstr>Helvetica Neue</vt:lpstr>
      <vt:lpstr>Times New Roman</vt:lpstr>
      <vt:lpstr>Verdana</vt:lpstr>
      <vt:lpstr>Натуральные материалы</vt:lpstr>
      <vt:lpstr>Внутренний мир русской избы</vt:lpstr>
      <vt:lpstr>Презентация PowerPoint</vt:lpstr>
      <vt:lpstr>Презентация PowerPoint</vt:lpstr>
      <vt:lpstr>Ожидаемые результаты:</vt:lpstr>
      <vt:lpstr>Ход урока: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Наглядные пособия выполненные к уроку</vt:lpstr>
      <vt:lpstr>Работы учеников 5 класса</vt:lpstr>
      <vt:lpstr>КОНСТРУКЦИЯ И ДЕКОР ПРЕДМЕТОВ НАРОДНОГО БЫТА И ТРУДА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Внутренний мир русской избы</dc:title>
  <dc:creator>VARDAN MIKAELYAN</dc:creator>
  <cp:lastModifiedBy>VARDAN MIKAELYAN</cp:lastModifiedBy>
  <cp:revision>27</cp:revision>
  <dcterms:created xsi:type="dcterms:W3CDTF">2014-09-16T12:26:45Z</dcterms:created>
  <dcterms:modified xsi:type="dcterms:W3CDTF">2014-11-10T17:09:27Z</dcterms:modified>
</cp:coreProperties>
</file>